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6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4" y="3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84EC-5BD8-436E-A414-753A8169BB7A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843BF-603E-4554-99BB-9F742A5EB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16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Between 80 – 98% of spawners were last observed below the partial </a:t>
            </a:r>
            <a:r>
              <a:rPr lang="en-US"/>
              <a:t>barrier in 2013 –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843BF-603E-4554-99BB-9F742A5EB1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4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254A-897B-3C33-3AE5-2ACB1E7C8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3D196-415A-8F62-16DD-385FE40C7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22C54-517B-2649-75E8-B09A612B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07B9F-4789-FA06-2AB7-B6B2DCEE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7916-5ED9-6714-BD20-C1D6F05E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8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6298-4332-42B1-82AA-4B46CC82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DAAEB-1707-CFE5-CBF6-E8FE30878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48763-5C18-5DF8-7DB6-5D0398AC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C77CC-DE7E-AFD8-BB69-E1396A41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FA557-0EED-47E4-30FE-CCABDCB2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B1B3B-C377-822F-071B-E66A299A3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804D7-4684-AE24-EEF9-6F1F2CD5E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09452-9CF4-B0B4-B360-98979E31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7197-021C-1CE8-2C29-1B0BD233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CBB1A-1F5C-AF17-3FBF-049E7B0A2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7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3275-19D5-2BC8-FA50-F953AE95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7312-63B4-D710-A434-29FFDB019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65812-E010-61E1-C4BC-4AD87425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EE408-8B07-417B-2A07-8573C852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E72BB-2430-E162-026F-19E5C555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8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9040-83A5-6E4C-53B5-DBA7580E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5E55A-5347-6E8D-EAC4-F21E5CA8F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F2DC7-87C3-D74B-1472-BD0584DE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0EC61-B781-57EE-07B8-366EBA808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C824B-AF7D-37AE-EF34-E2C224A7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183B-30C4-839E-0844-25C0ED03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443A-B60C-E7B2-1901-EE237D663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99487-4612-7E15-0326-48655FEDB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517BB-37BC-9468-EACD-BBB7AF7D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94829-1A89-EDE5-FAD6-25E8CA8B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5B8AE-72AF-478A-B924-8501B91A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1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37E-23A6-D42A-EAD3-F8B9B51B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3F552-2FCA-533E-7582-E516B739C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8ECDF-9718-0984-8F36-6E62A0433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2C5C7-6307-F3D5-C27B-276F26524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93F0A-9DF3-79D4-069C-154385735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D35B74-A58C-129C-46EF-8A843655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8C1918-5ACB-EFA5-67C4-ACD826BB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F0458-8AE3-DDE3-7CCC-D3C95FF5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0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6378-351C-ED0D-648E-EB5EAFC1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4EB60-B09F-E4C7-4542-98B0C44B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C0F4C-D5FE-F4B6-2173-C17B95FA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058AE-BA3A-8540-D75B-C11631C8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8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8C2899-0D0C-CF94-40C2-9F38B02F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3DE6-FD9D-4815-1F47-FD88E4D9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95298-4761-60B8-A7B6-E6113E3B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9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52D0-C127-BC45-E55B-6046EF8C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30E79-110D-6B47-7CE8-6A0BF17AB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BFD03-950D-3295-7A0B-E375CCE97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E8930-EB3E-8CA4-049C-B2D5424D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5B2D5-5566-9E13-2D5B-69F7CB1D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F8A0-2718-F5A1-C413-A8E3668C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388D-ABCC-1E4A-D53C-D3D6D5EC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9FE88-5A82-0311-C655-1FA142D70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50549-F926-3EA5-FD0A-A27DA5247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EBC88-B4B6-88F7-9D44-F1C90C7B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C7046-58BD-1A88-F5DB-479F1034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2A797-6C22-FE31-E04E-324EB17A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7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4D7D5-B187-F193-8859-18D30BE6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93378-5D1C-F6B3-4C03-40429A126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E09EE-940C-234B-C5C7-6F6ADA248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34439-AB4A-442E-80B0-EE075B16ABE9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E0161-0FB5-31F8-B573-412A45ABD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0F041-8A16-FE73-6F00-101660597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6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A203F7-B4DD-9109-88B6-6555366784DD}"/>
              </a:ext>
            </a:extLst>
          </p:cNvPr>
          <p:cNvSpPr/>
          <p:nvPr/>
        </p:nvSpPr>
        <p:spPr>
          <a:xfrm>
            <a:off x="-4618" y="4886037"/>
            <a:ext cx="12192000" cy="1971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plant, nature&#10;&#10;Description automatically generated">
            <a:extLst>
              <a:ext uri="{FF2B5EF4-FFF2-40B4-BE49-F238E27FC236}">
                <a16:creationId xmlns:a16="http://schemas.microsoft.com/office/drawing/2014/main" id="{D1D057BB-8E83-ADC1-7F29-8E2AA670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09" y="4948380"/>
            <a:ext cx="2560320" cy="1920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1A48BA-F85E-D8C9-5AB2-EE0A2E6F7B58}"/>
              </a:ext>
            </a:extLst>
          </p:cNvPr>
          <p:cNvSpPr/>
          <p:nvPr/>
        </p:nvSpPr>
        <p:spPr>
          <a:xfrm>
            <a:off x="0" y="0"/>
            <a:ext cx="12192000" cy="1274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9E5C-9ADA-BCFE-2A28-47818D05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931" y="42184"/>
            <a:ext cx="1180425" cy="11957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3B8529-7DB1-DDEA-5126-814B90874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712196"/>
            <a:ext cx="10972800" cy="904667"/>
          </a:xfrm>
          <a:noFill/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 of Steelhead Passage at  the </a:t>
            </a:r>
            <a:b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 Clearwater River High-Velocity Reach, Draft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8AAAF3-397D-AD37-E117-A40709434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21409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 Ackerman, Ryan Kinzer, Miranda Gordon, Peter Cleary</a:t>
            </a:r>
            <a:endParaRPr lang="en-US" sz="2000" i="1" baseline="30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071E7A-85A4-B413-3181-C7D192652BBE}"/>
              </a:ext>
            </a:extLst>
          </p:cNvPr>
          <p:cNvSpPr txBox="1">
            <a:spLocks/>
          </p:cNvSpPr>
          <p:nvPr/>
        </p:nvSpPr>
        <p:spPr>
          <a:xfrm>
            <a:off x="1519382" y="3867481"/>
            <a:ext cx="9144000" cy="600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Clearwater Basin Coordination Meeting – June 6,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D94A98-9C3D-1F5B-25D0-83F0CA86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6" y="4948380"/>
            <a:ext cx="2558473" cy="1918855"/>
          </a:xfrm>
          <a:prstGeom prst="rect">
            <a:avLst/>
          </a:prstGeom>
        </p:spPr>
      </p:pic>
      <p:pic>
        <p:nvPicPr>
          <p:cNvPr id="14" name="Picture 13" descr="A picture containing fish&#10;&#10;Description automatically generated">
            <a:extLst>
              <a:ext uri="{FF2B5EF4-FFF2-40B4-BE49-F238E27FC236}">
                <a16:creationId xmlns:a16="http://schemas.microsoft.com/office/drawing/2014/main" id="{CDA8B0CA-B78A-CA0A-648B-6815B7C56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41" y="4948380"/>
            <a:ext cx="1773382" cy="1918855"/>
          </a:xfrm>
          <a:prstGeom prst="rect">
            <a:avLst/>
          </a:prstGeom>
        </p:spPr>
      </p:pic>
      <p:pic>
        <p:nvPicPr>
          <p:cNvPr id="16" name="Picture 15" descr="A picture containing nature, plant, hillside, brittlebush&#10;&#10;Description automatically generated">
            <a:extLst>
              <a:ext uri="{FF2B5EF4-FFF2-40B4-BE49-F238E27FC236}">
                <a16:creationId xmlns:a16="http://schemas.microsoft.com/office/drawing/2014/main" id="{19B3065C-EAF4-F92E-2110-08C2BF748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35" y="4948380"/>
            <a:ext cx="2560320" cy="1920240"/>
          </a:xfrm>
          <a:prstGeom prst="rect">
            <a:avLst/>
          </a:prstGeom>
        </p:spPr>
      </p:pic>
      <p:pic>
        <p:nvPicPr>
          <p:cNvPr id="18" name="Picture 17" descr="A fish swimming in water&#10;&#10;Description automatically generated with low confidence">
            <a:extLst>
              <a:ext uri="{FF2B5EF4-FFF2-40B4-BE49-F238E27FC236}">
                <a16:creationId xmlns:a16="http://schemas.microsoft.com/office/drawing/2014/main" id="{3B9E28FF-2BCB-544E-42C8-4BB38A6E18EA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7" r="10326"/>
          <a:stretch/>
        </p:blipFill>
        <p:spPr>
          <a:xfrm>
            <a:off x="7029939" y="4949286"/>
            <a:ext cx="256032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6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idge over a river&#10;&#10;Description automatically generated with medium confidence">
            <a:extLst>
              <a:ext uri="{FF2B5EF4-FFF2-40B4-BE49-F238E27FC236}">
                <a16:creationId xmlns:a16="http://schemas.microsoft.com/office/drawing/2014/main" id="{D3BAE641-1ABB-F7D0-4F8E-F1A5C144C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9" b="-24902"/>
          <a:stretch/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DD7CE1-1328-9407-1640-AE5E4539E2A1}"/>
              </a:ext>
            </a:extLst>
          </p:cNvPr>
          <p:cNvSpPr/>
          <p:nvPr/>
        </p:nvSpPr>
        <p:spPr>
          <a:xfrm>
            <a:off x="3048" y="4422530"/>
            <a:ext cx="12188952" cy="1969477"/>
          </a:xfrm>
          <a:prstGeom prst="rect">
            <a:avLst/>
          </a:prstGeom>
          <a:solidFill>
            <a:srgbClr val="066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E6F9A-12EC-55E6-82AE-78C0B2B0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663" y="4422530"/>
            <a:ext cx="1944228" cy="1969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15B0C-CDEF-B4E1-8D68-292DB9FC505E}"/>
              </a:ext>
            </a:extLst>
          </p:cNvPr>
          <p:cNvSpPr txBox="1"/>
          <p:nvPr/>
        </p:nvSpPr>
        <p:spPr>
          <a:xfrm>
            <a:off x="0" y="4599353"/>
            <a:ext cx="585216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mikea@nezperce.org</a:t>
            </a:r>
          </a:p>
          <a:p>
            <a:pPr algn="ctr"/>
            <a:endParaRPr lang="en-US" sz="11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https://github.com/NPTfisheries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https://github.com/mackerman44</a:t>
            </a:r>
          </a:p>
          <a:p>
            <a:pPr algn="ctr"/>
            <a:endParaRPr lang="en-US" sz="11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www.nezperce.org</a:t>
            </a:r>
          </a:p>
          <a:p>
            <a:pPr algn="ctr"/>
            <a:endParaRPr lang="en-US" sz="11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O: 208-634-5290 x3302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C: 208-469-0896</a:t>
            </a:r>
          </a:p>
        </p:txBody>
      </p:sp>
    </p:spTree>
    <p:extLst>
      <p:ext uri="{BB962C8B-B14F-4D97-AF65-F5344CB8AC3E}">
        <p14:creationId xmlns:p14="http://schemas.microsoft.com/office/powerpoint/2010/main" val="63922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Elk City vs. </a:t>
            </a:r>
            <a:r>
              <a:rPr lang="en-US" sz="4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Stites</a:t>
            </a: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Linear Regression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65996-BC54-0A99-FA6D-8926526E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94" y="1430831"/>
            <a:ext cx="7182630" cy="5113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3EFCA-D918-F988-98FA-F515A986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4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IPTDS Detection Probabilities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206A2-6F02-3C22-7C8C-59F019BDD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56" y="1375415"/>
            <a:ext cx="5516418" cy="5160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623D77-9595-485B-1FD5-5E954612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Length at Saltwater Age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B6714-A796-E4B9-497E-238AA6FF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36" y="1396895"/>
            <a:ext cx="7402228" cy="5246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3F1E30-72F4-8485-ADB0-D8160AE8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0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357E1D-AA3E-CA38-658C-E5FE6819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30" y="1343026"/>
            <a:ext cx="6584001" cy="5366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9545A-24FC-30C5-1263-A8B6E2F48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47" y="3584141"/>
            <a:ext cx="5058584" cy="314482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High-Velocity Reach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F7DC3-F3E2-CE28-590B-9EA1FC6D1283}"/>
              </a:ext>
            </a:extLst>
          </p:cNvPr>
          <p:cNvSpPr txBox="1"/>
          <p:nvPr/>
        </p:nvSpPr>
        <p:spPr>
          <a:xfrm>
            <a:off x="543608" y="1394059"/>
            <a:ext cx="517370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River kilometer 71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Hypothesized as potential partial barrier to adult steelhead passage at higher flows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Few adult steelhead distributed to spawn above </a:t>
            </a:r>
            <a:r>
              <a:rPr lang="en-US" sz="2000" dirty="0" err="1"/>
              <a:t>rkm</a:t>
            </a:r>
            <a:r>
              <a:rPr lang="en-US" sz="2000" dirty="0"/>
              <a:t> 71 during a radio telemetry study, 2013 - 2017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CAC989-814B-A95D-0C1F-03A048B5A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3D5FEF-0E28-DEC8-4383-6203BC6B6F5D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EA728-A9F7-3CF9-1521-423C71AC72D3}"/>
              </a:ext>
            </a:extLst>
          </p:cNvPr>
          <p:cNvSpPr txBox="1"/>
          <p:nvPr/>
        </p:nvSpPr>
        <p:spPr>
          <a:xfrm>
            <a:off x="10861243" y="5498705"/>
            <a:ext cx="151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Cleary (2019)</a:t>
            </a:r>
          </a:p>
        </p:txBody>
      </p:sp>
    </p:spTree>
    <p:extLst>
      <p:ext uri="{BB962C8B-B14F-4D97-AF65-F5344CB8AC3E}">
        <p14:creationId xmlns:p14="http://schemas.microsoft.com/office/powerpoint/2010/main" val="239739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B18BAB0-CE76-56F0-43B5-850FF8B7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" y="2554819"/>
            <a:ext cx="5546408" cy="414909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BA9944-E909-1FA5-CFA9-252DD879A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48" y="1477011"/>
            <a:ext cx="5778797" cy="5245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5D5AD-48E8-D474-2015-B38DBF4B5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B6A915-F9E1-C604-7C29-F2918017E1DF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EF9BD66-62B2-0C8D-47B6-74F676985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High-Velocity Reach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3671FC-F033-A6E5-18F3-89307F901EF8}"/>
              </a:ext>
            </a:extLst>
          </p:cNvPr>
          <p:cNvSpPr txBox="1"/>
          <p:nvPr/>
        </p:nvSpPr>
        <p:spPr>
          <a:xfrm>
            <a:off x="543608" y="1394059"/>
            <a:ext cx="5173705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discharge exceeds 1,000 </a:t>
            </a:r>
            <a:r>
              <a:rPr lang="en-US" sz="2000" dirty="0" err="1"/>
              <a:t>cfs</a:t>
            </a:r>
            <a:r>
              <a:rPr lang="en-US" sz="2000" dirty="0"/>
              <a:t>, at least one velocity barrier emerges, exceeding burst swimming velocities for a 90 cm steelhead </a:t>
            </a:r>
            <a:r>
              <a:rPr lang="en-US" sz="1400" dirty="0"/>
              <a:t>(Timms et al. 2017, 2018)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264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484AC-5EE0-A13D-68EC-EFC0161D0B6F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71164-5678-B0A2-0273-FCB5CCF0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50" y="1621954"/>
            <a:ext cx="4509366" cy="4579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6A3DB-C486-3D89-76D8-80DFD0EA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74428B-59F4-325F-A210-B6142A6C9E88}"/>
              </a:ext>
            </a:extLst>
          </p:cNvPr>
          <p:cNvSpPr/>
          <p:nvPr/>
        </p:nvSpPr>
        <p:spPr>
          <a:xfrm>
            <a:off x="7083450" y="4673600"/>
            <a:ext cx="4509366" cy="3048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98719-477A-5318-DFF4-6D00950A9099}"/>
              </a:ext>
            </a:extLst>
          </p:cNvPr>
          <p:cNvSpPr txBox="1"/>
          <p:nvPr/>
        </p:nvSpPr>
        <p:spPr>
          <a:xfrm>
            <a:off x="543608" y="1421767"/>
            <a:ext cx="614351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SC3 &amp; SC4 installed August 2021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Number of PIT-tagged juveniles within Newsome Creek releases increased in 2022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1-ocean returns from 2022 releases started returning spring 2024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Queried DART for any adults later observed at any IPTDS within SF Clearwater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Spawn years 2022 – 2024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Evaluated conversion rates from SC3 -&gt; SC4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Covariates: release location, discharge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Chinook salmon included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375561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Rates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1A21D-5177-31B4-0A71-C556FF6B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7" y="1375415"/>
            <a:ext cx="5422730" cy="2184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6A9E4-CAF1-DA07-6C00-64BCD837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64" y="1714317"/>
            <a:ext cx="6289744" cy="4496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2D8F0C-C29E-A1F0-7DD2-FCF0076C1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BB1CC8-4474-F736-A666-B3276D2BD56B}"/>
              </a:ext>
            </a:extLst>
          </p:cNvPr>
          <p:cNvSpPr txBox="1"/>
          <p:nvPr/>
        </p:nvSpPr>
        <p:spPr>
          <a:xfrm>
            <a:off x="498202" y="3869403"/>
            <a:ext cx="517370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Steelhead conversion rates substantially lower than Chinook salmon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Confounding factors: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Returning adult steelhead predominantly from downstream juvenile releases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Chinook salmon likely have higher propensity to migrate to upstream natal areas</a:t>
            </a:r>
          </a:p>
        </p:txBody>
      </p:sp>
    </p:spTree>
    <p:extLst>
      <p:ext uri="{BB962C8B-B14F-4D97-AF65-F5344CB8AC3E}">
        <p14:creationId xmlns:p14="http://schemas.microsoft.com/office/powerpoint/2010/main" val="393459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 Location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E48A7-155D-9ED1-03C4-CC7FBF24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15" y="1810326"/>
            <a:ext cx="6148849" cy="4388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C0D5B4-F285-956B-7FE0-F02D56CF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EF551D-F44A-A367-22B4-A02B57772806}"/>
              </a:ext>
            </a:extLst>
          </p:cNvPr>
          <p:cNvGrpSpPr/>
          <p:nvPr/>
        </p:nvGrpSpPr>
        <p:grpSpPr>
          <a:xfrm>
            <a:off x="683492" y="1368834"/>
            <a:ext cx="5080920" cy="2358471"/>
            <a:chOff x="431505" y="1645920"/>
            <a:chExt cx="5000399" cy="22072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324AF5-C0CC-CAD0-7D35-B4601168F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953" r="68736" b="-13953"/>
            <a:stretch/>
          </p:blipFill>
          <p:spPr>
            <a:xfrm>
              <a:off x="431505" y="1645920"/>
              <a:ext cx="2011680" cy="22072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3ABA58-7749-3CA8-EB80-126A3BF23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94" t="13953" r="106" b="-13953"/>
            <a:stretch/>
          </p:blipFill>
          <p:spPr>
            <a:xfrm>
              <a:off x="2414384" y="1645920"/>
              <a:ext cx="3017520" cy="220723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D5F5B9-D61C-7D43-ABF3-BAF9AD5A9B12}"/>
              </a:ext>
            </a:extLst>
          </p:cNvPr>
          <p:cNvSpPr txBox="1"/>
          <p:nvPr/>
        </p:nvSpPr>
        <p:spPr>
          <a:xfrm>
            <a:off x="498202" y="3721623"/>
            <a:ext cx="517370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Years pooled due to lower sample sizes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Conversion rates for Newsome Creek releases higher (not significantly) than downstream releases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still substantially lower than Chinook salmon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21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3028A-0677-4B31-1A2B-E5F784DE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28801"/>
            <a:ext cx="6529908" cy="4660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5C0401-CA76-DD43-BB3F-07AC74A7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7CE7105-F413-9617-3C59-3871A9FA5B4C}"/>
              </a:ext>
            </a:extLst>
          </p:cNvPr>
          <p:cNvGrpSpPr/>
          <p:nvPr/>
        </p:nvGrpSpPr>
        <p:grpSpPr>
          <a:xfrm>
            <a:off x="5660505" y="1375415"/>
            <a:ext cx="5962073" cy="2296990"/>
            <a:chOff x="548640" y="1554480"/>
            <a:chExt cx="5962073" cy="22969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F02CCF-98F3-AF6D-39DC-F6F75CA34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34" t="7796" r="59401" b="-7796"/>
            <a:stretch/>
          </p:blipFill>
          <p:spPr>
            <a:xfrm>
              <a:off x="548640" y="1554480"/>
              <a:ext cx="3017520" cy="22969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BB2ED0-1124-CF6F-FE03-B74E4DE54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80" t="7796" r="1189" b="-7796"/>
            <a:stretch/>
          </p:blipFill>
          <p:spPr>
            <a:xfrm>
              <a:off x="3493193" y="1554481"/>
              <a:ext cx="3017520" cy="229698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182DC5-2E8F-3EE5-F5C0-63B24C679502}"/>
              </a:ext>
            </a:extLst>
          </p:cNvPr>
          <p:cNvSpPr txBox="1"/>
          <p:nvPr/>
        </p:nvSpPr>
        <p:spPr>
          <a:xfrm>
            <a:off x="6631147" y="4043742"/>
            <a:ext cx="517370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Steelhead only, years pooled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Conversion rates lower at flows &gt; 1,000 </a:t>
            </a:r>
            <a:r>
              <a:rPr lang="en-US" sz="2000" dirty="0" err="1"/>
              <a:t>cfs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Upstream releases only: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11.1% at flows &gt; 1,000 </a:t>
            </a:r>
            <a:r>
              <a:rPr lang="en-US" sz="2000" dirty="0" err="1"/>
              <a:t>cfs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31.2% at flows &lt; 1,000 </a:t>
            </a:r>
            <a:r>
              <a:rPr lang="en-US" sz="2000" dirty="0" err="1"/>
              <a:t>cfs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399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 Regression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03D6F-AB21-5621-2915-001D2B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188" y="1534732"/>
            <a:ext cx="6694470" cy="4755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F145E-5FE3-8B7D-5846-DE7AC226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5D746E-D609-7687-F350-17A060910E70}"/>
              </a:ext>
            </a:extLst>
          </p:cNvPr>
          <p:cNvSpPr txBox="1"/>
          <p:nvPr/>
        </p:nvSpPr>
        <p:spPr>
          <a:xfrm>
            <a:off x="516676" y="1402682"/>
            <a:ext cx="4729580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Estimated probability of adult converting to SC4, given it arrived at SC3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Depending on: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Species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Release Location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Estimated Flow at Elk City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Estimated downward trend in probability of adult steelhead converting to SC4 at higher flows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~ 25% at 250 </a:t>
            </a:r>
            <a:r>
              <a:rPr lang="en-US" sz="2000" dirty="0" err="1"/>
              <a:t>cfs</a:t>
            </a:r>
            <a:r>
              <a:rPr lang="en-US" sz="2000" dirty="0"/>
              <a:t> (500 at reach)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~ 20% at 500 </a:t>
            </a:r>
            <a:r>
              <a:rPr lang="en-US" sz="2000" dirty="0" err="1"/>
              <a:t>cfs</a:t>
            </a:r>
            <a:r>
              <a:rPr lang="en-US" sz="2000" dirty="0"/>
              <a:t> (1,000 at reach)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Low sample sizes at some flows i.e., large standard errors </a:t>
            </a:r>
          </a:p>
        </p:txBody>
      </p:sp>
    </p:spTree>
    <p:extLst>
      <p:ext uri="{BB962C8B-B14F-4D97-AF65-F5344CB8AC3E}">
        <p14:creationId xmlns:p14="http://schemas.microsoft.com/office/powerpoint/2010/main" val="243284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Preliminary Conclusions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F145E-5FE3-8B7D-5846-DE7AC226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6327E4-0287-8C6C-EED6-7B01CDDCD0CF}"/>
              </a:ext>
            </a:extLst>
          </p:cNvPr>
          <p:cNvSpPr txBox="1"/>
          <p:nvPr/>
        </p:nvSpPr>
        <p:spPr>
          <a:xfrm>
            <a:off x="516676" y="1642825"/>
            <a:ext cx="11315106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Adult steelhead conversion rates SC3 -&gt; SC4 are 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However, unknown why conversion rates are substantially lower than for Chinook salmon at similar flows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Body size differences?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Swimming capabilities?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Propensity to migrate upstream?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Baseline monitoring established to evaluate effects of any actions to alleviate high-velocity issues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E.g., Before-after logistic regression. Does slope or relationship change post-action?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Evaluation will be updated annually after each steelhead run, supported by increased Newsome Creek releases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Increased sample size will improve precision and ongoing monitoring</a:t>
            </a:r>
          </a:p>
        </p:txBody>
      </p:sp>
    </p:spTree>
    <p:extLst>
      <p:ext uri="{BB962C8B-B14F-4D97-AF65-F5344CB8AC3E}">
        <p14:creationId xmlns:p14="http://schemas.microsoft.com/office/powerpoint/2010/main" val="342127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526</Words>
  <Application>Microsoft Office PowerPoint</Application>
  <PresentationFormat>Widescreen</PresentationFormat>
  <Paragraphs>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Open Sans</vt:lpstr>
      <vt:lpstr>Office Theme</vt:lpstr>
      <vt:lpstr>Evaluation of Steelhead Passage at  the  SF Clearwater River High-Velocity Reach, Draft</vt:lpstr>
      <vt:lpstr> High-Velocity Reach </vt:lpstr>
      <vt:lpstr> High-Velocity Reach </vt:lpstr>
      <vt:lpstr> Evaluation </vt:lpstr>
      <vt:lpstr> Conversion Rates </vt:lpstr>
      <vt:lpstr> Release Location </vt:lpstr>
      <vt:lpstr> Discharge </vt:lpstr>
      <vt:lpstr> Logistic Regression </vt:lpstr>
      <vt:lpstr> Preliminary Conclusions </vt:lpstr>
      <vt:lpstr>PowerPoint Presentation</vt:lpstr>
      <vt:lpstr> Elk City vs. Stites Linear Regression </vt:lpstr>
      <vt:lpstr> IPTDS Detection Probabilities </vt:lpstr>
      <vt:lpstr> Length at Saltwater 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Steelhead Passage at  the  SF Clearwater River High-Velocity Reach, Draft</dc:title>
  <dc:creator>Mike Ackerman</dc:creator>
  <cp:lastModifiedBy>Mike Ackerman</cp:lastModifiedBy>
  <cp:revision>13</cp:revision>
  <dcterms:created xsi:type="dcterms:W3CDTF">2024-06-05T15:22:57Z</dcterms:created>
  <dcterms:modified xsi:type="dcterms:W3CDTF">2024-06-06T13:27:03Z</dcterms:modified>
</cp:coreProperties>
</file>